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61" r:id="rId6"/>
    <p:sldId id="263" r:id="rId7"/>
    <p:sldId id="262" r:id="rId8"/>
    <p:sldId id="265" r:id="rId9"/>
    <p:sldId id="268" r:id="rId10"/>
    <p:sldId id="269" r:id="rId11"/>
    <p:sldId id="266" r:id="rId12"/>
    <p:sldId id="275" r:id="rId13"/>
    <p:sldId id="267" r:id="rId14"/>
    <p:sldId id="270" r:id="rId15"/>
    <p:sldId id="272" r:id="rId16"/>
    <p:sldId id="271" r:id="rId17"/>
    <p:sldId id="273" r:id="rId18"/>
    <p:sldId id="274" r:id="rId19"/>
    <p:sldId id="276" r:id="rId2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014" autoAdjust="0"/>
    <p:restoredTop sz="94660"/>
  </p:normalViewPr>
  <p:slideViewPr>
    <p:cSldViewPr snapToGrid="0">
      <p:cViewPr varScale="1">
        <p:scale>
          <a:sx n="149" d="100"/>
          <a:sy n="149" d="100"/>
        </p:scale>
        <p:origin x="666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97D6E12-5C66-1A0D-7671-5FAAF4A330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0316E88-8A56-844D-6E9D-869231350B2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E52959A-9E33-B9FE-56BF-2C9DAE57F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F1A928E-61AB-CB5E-60E1-7231444939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E810145-7649-2140-01CA-BC7F5B1108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6783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E2123E-8DB9-13E5-39D2-F4D3E690FB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BB2062F-0716-9745-6C1D-5597A3AE30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CA90CB-62E4-A4A8-A598-15514BCB1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F26F342-65C7-4E0E-BCD9-4985DF9F96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93956FE-AB04-9FAE-A1F1-85BAD42DF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65574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8ED4EEFE-FB62-351F-79CC-EAD05EC95A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B68B7D5-1D6A-BF48-59FD-91225858B5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B2E48B9-F528-01B1-DC42-EB28C4432E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ABAFA54-B923-355D-0A8D-7269361BE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E34C20-B122-CD6F-C582-D2BA6F652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97895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36EA9-2C6E-B7D5-F5E8-DBDA025A8C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B498555-1F92-050B-DC2E-A2DD99F304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1D2ADB3-CCFD-5396-FF2C-9C283EC7F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1421B23-A6FF-1516-985F-C2C5DBD4C0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D68127E-C73F-8AB4-ACEE-487FD3B264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12455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8C0CAE-27A5-023B-2273-6D268A8BF7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2A33ACD-EBDB-03A9-9356-93C05FE0D1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6DB2D94-D0F6-BBEF-BA14-8A3C188A0D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ED31BA2-90E5-FD10-C268-8EB24F317F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3BC38BE-4AF6-B153-74EA-A421F7825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815480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C9BE30-E4F6-F93F-52D4-4AC916E3B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6EDCF22-C6B0-92EA-BE0B-21789A2AC9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9CF4845-F51B-12FA-9BD0-5B475E2AE9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557A298-1135-198C-33DD-06E6FC7B1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EBBEA16-D969-2A9A-C9A0-D60334B9C6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DE43EDC-C96B-4E5C-514B-FFB8080EC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3917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DDBE65-A138-9810-3125-6EAD40B9C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0214D21-12ED-5226-E80E-968579A838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67AA40E-81C6-3A56-46C8-8A41013C562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832FFB9-051A-1D5A-28E8-6F53DC341E9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9713A57-168C-5398-19BA-4601D310FC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FFFE6A37-DFF2-8A2C-72E3-230C2EBD7E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E525E4F6-230D-B799-9225-A97B229FA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C879FF2-4B9F-F992-3DC4-95E81A5CF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647317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558551-DA53-F88F-2A92-59F2BB674A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E6617E5-95C6-F09F-7149-61CF005E1C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7EF4A04-69F2-7381-1B68-F2A361DBB0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746A6C0-DADD-342F-1492-7890656897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13831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8E58CBF-C3CC-E9DA-0241-9DBB80B0BF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1C26477-CAF3-862A-57A2-5B4848D2EB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875967E-845A-C0C6-7892-EA76B90404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587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002EC1-A99A-0038-1635-BF378FB1F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976F70F-6835-86B1-CF01-36BBA275E9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3FDF536-36A9-5392-D4D0-3C4A744FE3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534B62C-8349-CE05-DF1C-808CDC0ADE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E2A7E18-4300-F170-98A6-3E8834503E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87076F42-6D9E-16E3-A147-6896878278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80468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DDABCB-F39F-DF1E-D3AD-FA5867E402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F91B835-ECEF-6389-0546-9F19E38F3D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62B453-944C-8E86-4BF4-498A3688EB4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620C61-3132-0BCA-A299-40B8D12631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7FE3BEF-FD2E-2AF3-8C98-83ECAE64CF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61F0971C-4284-7628-9B3D-D68FF09BFC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7366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170A9424-A9D7-338A-60E6-F982C7256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7A4FA21-DCFC-762C-AE55-3E24A63960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7C95B7-52F3-63B5-837B-7AEF4C5970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C922FEF-ABBD-4FB5-B46A-AE8BB6691C77}" type="datetimeFigureOut">
              <a:rPr lang="zh-CN" altLang="en-US" smtClean="0"/>
              <a:t>2025/12/8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9DD8AAB-2F07-225F-EE0B-F50119A881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6F8253-012C-938C-7091-13679AC941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50AFD3-C2B5-48BF-BC27-0D883CA65A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0128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VIDA-NYU/tile2net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8B9065E-DF97-E1B3-87AF-3D169A53AB9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Tile2Net Inspector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E4FCDC4-059A-A821-ECAE-60E5B9E9D98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Zehao Liu	zl6194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094473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3F55AF-E8A7-99CA-5EB2-762B3C7421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Metrics Explained (cont.)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1CFBB8-8780-2A67-8445-01470287FD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Isolated Segments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1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Small components of size 1–2</a:t>
            </a:r>
          </a:p>
          <a:p>
            <a:pPr lvl="1">
              <a:lnSpc>
                <a:spcPct val="11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Often come from noisy predicted lines</a:t>
            </a:r>
          </a:p>
          <a:p>
            <a:pPr>
              <a:lnSpc>
                <a:spcPct val="110000"/>
              </a:lnSpc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10000"/>
              </a:lnSpc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Dead-end Ratio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1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dead ends / all nodes</a:t>
            </a:r>
          </a:p>
          <a:p>
            <a:pPr lvl="1">
              <a:lnSpc>
                <a:spcPct val="11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Fragmented network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6260777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88F3E6D-85F0-543A-82B3-49C007E6D5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How Networks and Topology Are Computed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8EEC13-6C7D-5731-B7F2-E367192E65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36082"/>
            <a:ext cx="10515600" cy="445679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Extracting Networks</a:t>
            </a: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Tile2Net outputs skeletonized masks</a:t>
            </a: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Converted into </a:t>
            </a:r>
            <a:r>
              <a:rPr lang="en-US" altLang="zh-CN" b="1" dirty="0" err="1">
                <a:latin typeface="Arial" panose="020B0604020202020204" pitchFamily="34" charset="0"/>
                <a:cs typeface="Arial" panose="020B0604020202020204" pitchFamily="34" charset="0"/>
              </a:rPr>
              <a:t>LineString</a:t>
            </a: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altLang="zh-CN" b="1" dirty="0" err="1">
                <a:latin typeface="Arial" panose="020B0604020202020204" pitchFamily="34" charset="0"/>
                <a:cs typeface="Arial" panose="020B0604020202020204" pitchFamily="34" charset="0"/>
              </a:rPr>
              <a:t>GeoJSON</a:t>
            </a: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Combine everything into one predicted network layer</a:t>
            </a:r>
          </a:p>
          <a:p>
            <a:pPr>
              <a:lnSpc>
                <a:spcPct val="100000"/>
              </a:lnSpc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Dead Ends &amp; Intersections</a:t>
            </a: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Convert network into graph nodes</a:t>
            </a: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Count node degree:</a:t>
            </a:r>
          </a:p>
          <a:p>
            <a:pPr lvl="2">
              <a:lnSpc>
                <a:spcPct val="100000"/>
              </a:lnSpc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degree = 1 → dead end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lnSpc>
                <a:spcPct val="100000"/>
              </a:lnSpc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degree ≥ 3 → intersection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174608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9AFB3EB-DBD4-792C-EC36-841C169B3D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How the Tool Looks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53685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矩形 15">
            <a:extLst>
              <a:ext uri="{FF2B5EF4-FFF2-40B4-BE49-F238E27FC236}">
                <a16:creationId xmlns:a16="http://schemas.microsoft.com/office/drawing/2014/main" id="{3714924B-22D2-A74B-606A-C50D2C58CFAE}"/>
              </a:ext>
            </a:extLst>
          </p:cNvPr>
          <p:cNvSpPr/>
          <p:nvPr/>
        </p:nvSpPr>
        <p:spPr>
          <a:xfrm>
            <a:off x="496631" y="0"/>
            <a:ext cx="11204549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AB96E61E-EC4D-7E98-BD35-C0F6271D9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内容占位符 10">
            <a:extLst>
              <a:ext uri="{FF2B5EF4-FFF2-40B4-BE49-F238E27FC236}">
                <a16:creationId xmlns:a16="http://schemas.microsoft.com/office/drawing/2014/main" id="{E165C1F5-1A3C-49A4-3E7A-4C157497FB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A48FDAB5-21FD-F7D3-3888-B98BC08E53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6396" y="0"/>
            <a:ext cx="1115920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1478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2A327D79-7C94-CFC7-0086-36DDC0297EF9}"/>
              </a:ext>
            </a:extLst>
          </p:cNvPr>
          <p:cNvSpPr/>
          <p:nvPr/>
        </p:nvSpPr>
        <p:spPr>
          <a:xfrm>
            <a:off x="496631" y="0"/>
            <a:ext cx="11204549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70FE941D-149D-111A-AE6F-0EB8DF727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06003CA-485C-1474-8930-29649E22597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7195D36-E6A9-8C71-C0A7-C5469B93D61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099" y="0"/>
            <a:ext cx="1117180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36109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91369739-0146-9CD3-F655-33B1E8B9E0F8}"/>
              </a:ext>
            </a:extLst>
          </p:cNvPr>
          <p:cNvSpPr/>
          <p:nvPr/>
        </p:nvSpPr>
        <p:spPr>
          <a:xfrm>
            <a:off x="672815" y="0"/>
            <a:ext cx="10846367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0D11E157-45F4-E095-CD9A-795D4C60DE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5224C1-D929-A779-2BA2-3CDD1F67D6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CECB525-D9DD-4ABA-4C0F-29393F4CF1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7149" y="0"/>
            <a:ext cx="1079770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004737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6FACD522-C82D-434A-90D5-7BE0A8C188CD}"/>
              </a:ext>
            </a:extLst>
          </p:cNvPr>
          <p:cNvSpPr/>
          <p:nvPr/>
        </p:nvSpPr>
        <p:spPr>
          <a:xfrm>
            <a:off x="672815" y="0"/>
            <a:ext cx="10846367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6C3AC792-4B38-8A3A-2BD0-0D0DD6E077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DC27FA6-6BC2-4230-97EE-6632624A90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F0D4C8C-3738-07F6-0356-098927CAC3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176" y="0"/>
            <a:ext cx="1075764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53386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D85D9B12-F44C-4507-E71A-AC52D41D8D54}"/>
              </a:ext>
            </a:extLst>
          </p:cNvPr>
          <p:cNvSpPr/>
          <p:nvPr/>
        </p:nvSpPr>
        <p:spPr>
          <a:xfrm>
            <a:off x="672815" y="0"/>
            <a:ext cx="10846367" cy="685800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82388AD0-6063-CC6E-D3A2-ACA1ADA443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B58CE3-B162-992B-7C16-4B0E23A2FC0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99E1024-C672-2C5F-5163-D3718959B6B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35" y="0"/>
            <a:ext cx="108009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83069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5C48E5D-1D07-0E22-B337-70785F2408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Reference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6CA9BC-0D02-C65B-04CB-C076F3617F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VIDA-NYU, “GitHub - VIDA-NYU/tile2net: Automated mapping of pedestrian networks from aerial imagery tiles,” </a:t>
            </a:r>
            <a:r>
              <a:rPr lang="en-US" altLang="zh-CN" i="1" dirty="0"/>
              <a:t>GitHub</a:t>
            </a:r>
            <a:r>
              <a:rPr lang="en-US" altLang="zh-CN" dirty="0"/>
              <a:t>, 2025. </a:t>
            </a:r>
            <a:r>
              <a:rPr lang="en-US" altLang="zh-CN" dirty="0">
                <a:hlinkClick r:id="rId2"/>
              </a:rPr>
              <a:t>https://github.com/VIDA-NYU/tile2net</a:t>
            </a:r>
            <a:r>
              <a:rPr lang="en-US" altLang="zh-CN" dirty="0"/>
              <a:t> (accessed Nov. 28, 2025).</a:t>
            </a:r>
          </a:p>
          <a:p>
            <a:pPr marL="0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74481313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6BF34D-9CC7-0AB8-BB68-905782EA1B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/>
          <a:lstStyle/>
          <a:p>
            <a:pPr algn="ctr"/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Thank you for listening!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138395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7B1EAF-FB72-C251-4D3A-F4C8BDEEE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Introduction &amp; Motivation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B437B47-7629-0479-9435-AE4CCB644A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6055895" cy="4351338"/>
          </a:xfrm>
        </p:spPr>
        <p:txBody>
          <a:bodyPr>
            <a:normAutofit/>
          </a:bodyPr>
          <a:lstStyle/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We already have a model called 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Tile2Net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that predicts roads as line segments.</a:t>
            </a:r>
            <a:b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But it’s hard to tell where it works well and where it fails just by looking at the raw shapefiles.</a:t>
            </a:r>
          </a:p>
          <a:p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goal is to assess the topological and geometric quality of the final pedestrian network graph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A0524D2-2F3C-AD6E-BFBD-DADDC44702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49677" y="1690688"/>
            <a:ext cx="4730493" cy="31505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897405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9A09F89-11EE-0EA7-719B-464985A24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Introduction &amp; Motivation (cont.)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362B8BC-C6EA-CCE2-1413-F3962B525F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  <a:spcAft>
                <a:spcPts val="600"/>
              </a:spcAft>
            </a:pPr>
            <a:r>
              <a:rPr lang="en-US" altLang="zh-CN" sz="3200" dirty="0">
                <a:latin typeface="Arial" panose="020B0604020202020204" pitchFamily="34" charset="0"/>
                <a:cs typeface="Arial" panose="020B0604020202020204" pitchFamily="34" charset="0"/>
              </a:rPr>
              <a:t>So I built this web tool to: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Automatically run the model for a given location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Load OpenStreetMap data as ground truth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it-IT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Compute graph metrics (IoU, precision, recall, F1, MDE)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Visualize TP/FP/FN directly on the map</a:t>
            </a:r>
          </a:p>
          <a:p>
            <a:pPr lvl="1">
              <a:lnSpc>
                <a:spcPct val="100000"/>
              </a:lnSpc>
              <a:spcAft>
                <a:spcPts val="600"/>
              </a:spcAft>
            </a:pPr>
            <a:r>
              <a:rPr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Provide tile-level and network-level analysis</a:t>
            </a:r>
            <a:endParaRPr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36162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031964-9486-9949-E97D-83884C64432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B128E0-823F-45E7-7EE9-39342A3D0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Pipeline / Backend Logic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034FCC-CE14-D8B9-335A-FA0FFD7783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lnSpc>
                <a:spcPct val="100000"/>
              </a:lnSpc>
              <a:spcAft>
                <a:spcPts val="600"/>
              </a:spcAft>
              <a:buAutoNum type="arabicPeriod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User inputs location</a:t>
            </a:r>
          </a:p>
          <a:p>
            <a:pPr marL="514350" indent="-514350">
              <a:lnSpc>
                <a:spcPct val="100000"/>
              </a:lnSpc>
              <a:spcAft>
                <a:spcPts val="600"/>
              </a:spcAft>
              <a:buAutoNum type="arabicPeriod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The backend runs the Tile2Net pipeline, downloads satellite tiles if they don’t exists, runs Tile2Net inference if the predictions are missing.</a:t>
            </a:r>
          </a:p>
          <a:p>
            <a:pPr marL="514350" indent="-51435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AutoNum type="arabicPeriod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Loads the predicted road network from shapefiles.</a:t>
            </a:r>
          </a:p>
          <a:p>
            <a:pPr marL="514350" indent="-51435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AutoNum type="arabicPeriod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Downloads OpenStreetMap data with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osmnx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and converts it to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GeoDataFrame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  <a:p>
            <a:pPr marL="514350" indent="-514350">
              <a:lnSpc>
                <a:spcPct val="100000"/>
              </a:lnSpc>
              <a:spcAft>
                <a:spcPts val="600"/>
              </a:spcAft>
              <a:buFont typeface="Arial" panose="020B0604020202020204" pitchFamily="34" charset="0"/>
              <a:buAutoNum type="arabicPeriod"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Computes metrics comparing prediction and ground truth.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81265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688A7E4-7A7C-5FE4-03D5-454D695C19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Pipeline / Backend Logic (cont.)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5D59B84-D12C-6F5B-9ACC-93E0BC64E6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72586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6. Generate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GeoJSON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layers:</a:t>
            </a:r>
          </a:p>
          <a:p>
            <a:pPr marL="0" indent="0">
              <a:buNone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	- True positive – predicted roads close to a real road</a:t>
            </a:r>
          </a:p>
          <a:p>
            <a:pPr marL="0" indent="0">
              <a:buNone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	- False positive – predicted roads with no real road nearby</a:t>
            </a:r>
          </a:p>
          <a:p>
            <a:pPr marL="0" indent="0">
              <a:buNone/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	- False negative – real roads that the model missed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7.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Interactive visualization (Leaflet + D3)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235487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5FE224C-B6D4-5124-C6B0-F0ACCA18E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Metrics Explained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C817BA4-3B1B-34EB-D012-2EDBA5F1D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315" y="1690688"/>
            <a:ext cx="10515600" cy="4667250"/>
          </a:xfrm>
        </p:spPr>
        <p:txBody>
          <a:bodyPr>
            <a:noAutofit/>
          </a:bodyPr>
          <a:lstStyle/>
          <a:p>
            <a:pPr lvl="1"/>
            <a:r>
              <a:rPr lang="en-US" altLang="zh-CN" b="1" dirty="0" err="1">
                <a:latin typeface="Arial" panose="020B0604020202020204" pitchFamily="34" charset="0"/>
                <a:cs typeface="Arial" panose="020B0604020202020204" pitchFamily="34" charset="0"/>
              </a:rPr>
              <a:t>IoU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= intersection / union</a:t>
            </a:r>
          </a:p>
          <a:p>
            <a:pPr lvl="2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If prediction perfectly overlaps the true road,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IoU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is close to 1.</a:t>
            </a:r>
          </a:p>
          <a:p>
            <a:pPr lvl="2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If they barely overlap, </a:t>
            </a:r>
            <a:r>
              <a:rPr lang="en-US" altLang="zh-CN" sz="2400" dirty="0" err="1">
                <a:latin typeface="Arial" panose="020B0604020202020204" pitchFamily="34" charset="0"/>
                <a:cs typeface="Arial" panose="020B0604020202020204" pitchFamily="34" charset="0"/>
              </a:rPr>
              <a:t>IoU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 goes towards 0.</a:t>
            </a:r>
          </a:p>
          <a:p>
            <a:pPr lvl="2">
              <a:lnSpc>
                <a:spcPct val="110000"/>
              </a:lnSpc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Precision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= intersection area / predicted area</a:t>
            </a:r>
          </a:p>
          <a:p>
            <a:pPr lvl="2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Of all predicted roads, what fraction actually matches a real road?</a:t>
            </a:r>
          </a:p>
          <a:p>
            <a:pPr lvl="2"/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Recall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= intersection area / ground-truth area</a:t>
            </a:r>
          </a:p>
          <a:p>
            <a:pPr lvl="2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Of all real roads, what fraction is recovered by the model?</a:t>
            </a:r>
          </a:p>
          <a:p>
            <a:pPr lvl="2"/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F1 score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= 2 × (precision × recall) / (precision + recall)</a:t>
            </a:r>
          </a:p>
          <a:p>
            <a:pPr lvl="2"/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Balances precision and recall</a:t>
            </a:r>
          </a:p>
          <a:p>
            <a:pPr marL="914400" lvl="2" indent="0">
              <a:buNone/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694030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BE8E48C-8E39-04FA-8B50-9384B86CD4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Metrics Explained (cont.)</a:t>
            </a:r>
            <a:endParaRPr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382A6C8-98A1-E000-31DD-D161F2CE61B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MDE (Mean Displacement Error):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for each ground-truth road and each predicted road, we measure how far they are from each other and average these distances.</a:t>
            </a:r>
            <a:b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</a:b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On average, how far are the predicted roads displaced from the real roads?</a:t>
            </a:r>
          </a:p>
          <a:p>
            <a:pPr>
              <a:lnSpc>
                <a:spcPct val="100000"/>
              </a:lnSpc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A smaller MDE means the predicted network lies very close to the real network.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8589460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7B94F6-B37D-C907-3927-8B8D7B7BBF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Metrics Explained (cont.)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B5DB940-3B09-47D2-0CBD-33F7380AE29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1628" y="1690688"/>
            <a:ext cx="10515600" cy="4351338"/>
          </a:xfrm>
        </p:spPr>
        <p:txBody>
          <a:bodyPr>
            <a:normAutofit/>
          </a:bodyPr>
          <a:lstStyle/>
          <a:p>
            <a:pPr lvl="1">
              <a:lnSpc>
                <a:spcPct val="100000"/>
              </a:lnSpc>
            </a:pPr>
            <a:r>
              <a:rPr lang="en-US" altLang="zh-CN" b="1" dirty="0">
                <a:latin typeface="Arial" panose="020B0604020202020204" pitchFamily="34" charset="0"/>
                <a:cs typeface="Arial" panose="020B0604020202020204" pitchFamily="34" charset="0"/>
              </a:rPr>
              <a:t>DISTANCE THRESHOLD (M) 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= 5 meters is used when we </a:t>
            </a:r>
            <a:r>
              <a:rPr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classifiy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True Positive / False Positive / False Negative</a:t>
            </a:r>
          </a:p>
          <a:p>
            <a:pPr lvl="1">
              <a:lnSpc>
                <a:spcPct val="100000"/>
              </a:lnSpc>
            </a:pPr>
            <a:endParaRPr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A predicted road is 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True Positive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if it is within 5 meters of some ground-truth road.</a:t>
            </a:r>
          </a:p>
          <a:p>
            <a:pPr lvl="2">
              <a:lnSpc>
                <a:spcPct val="100000"/>
              </a:lnSpc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It is 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False Positive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if it’s farther than 5 meters from any real road.</a:t>
            </a:r>
          </a:p>
          <a:p>
            <a:pPr lvl="2">
              <a:lnSpc>
                <a:spcPct val="100000"/>
              </a:lnSpc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2">
              <a:lnSpc>
                <a:spcPct val="100000"/>
              </a:lnSpc>
            </a:pP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A ground-truth road is </a:t>
            </a: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False Negative </a:t>
            </a:r>
            <a:r>
              <a:rPr lang="en-US" altLang="zh-CN" sz="2400" dirty="0">
                <a:latin typeface="Arial" panose="020B0604020202020204" pitchFamily="34" charset="0"/>
                <a:cs typeface="Arial" panose="020B0604020202020204" pitchFamily="34" charset="0"/>
              </a:rPr>
              <a:t>if there is no predicted road within 5 meters.</a:t>
            </a:r>
            <a:endParaRPr lang="zh-CN" alt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46131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4459EE-471D-ADE0-92F2-6C1114D1BE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Metrics Explained (cont.)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644ADC-7AEB-CE09-BF0B-BA3E55B5DE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Components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 </a:t>
            </a:r>
            <a:r>
              <a:rPr lang="en-US" altLang="zh-CN" i="1" dirty="0">
                <a:latin typeface="Arial" panose="020B0604020202020204" pitchFamily="34" charset="0"/>
                <a:cs typeface="Arial" panose="020B0604020202020204" pitchFamily="34" charset="0"/>
              </a:rPr>
              <a:t>component</a:t>
            </a: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= a connected subgraph</a:t>
            </a: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If the model misses connections, components increase</a:t>
            </a:r>
          </a:p>
          <a:p>
            <a:pPr>
              <a:lnSpc>
                <a:spcPct val="100000"/>
              </a:lnSpc>
            </a:pP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lnSpc>
                <a:spcPct val="100000"/>
              </a:lnSpc>
            </a:pPr>
            <a:r>
              <a:rPr lang="en-US" altLang="zh-CN" sz="2400" b="1" dirty="0">
                <a:latin typeface="Arial" panose="020B0604020202020204" pitchFamily="34" charset="0"/>
                <a:cs typeface="Arial" panose="020B0604020202020204" pitchFamily="34" charset="0"/>
              </a:rPr>
              <a:t>Connectivity Ratio</a:t>
            </a:r>
            <a:endParaRPr lang="en-US" altLang="zh-CN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= size of the largest component / total nodes</a:t>
            </a:r>
          </a:p>
          <a:p>
            <a:pPr lvl="1">
              <a:lnSpc>
                <a:spcPct val="100000"/>
              </a:lnSpc>
            </a:pPr>
            <a:r>
              <a:rPr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Shows how “globally connected” the predicted network is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768172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2013 - 2022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2013 - 2022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2013 - 2022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3629</TotalTime>
  <Words>628</Words>
  <Application>Microsoft Office PowerPoint</Application>
  <PresentationFormat>宽屏</PresentationFormat>
  <Paragraphs>82</Paragraphs>
  <Slides>19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19</vt:i4>
      </vt:variant>
    </vt:vector>
  </HeadingPairs>
  <TitlesOfParts>
    <vt:vector size="23" baseType="lpstr">
      <vt:lpstr>等线</vt:lpstr>
      <vt:lpstr>等线 Light</vt:lpstr>
      <vt:lpstr>Arial</vt:lpstr>
      <vt:lpstr>Office 主题​​</vt:lpstr>
      <vt:lpstr>Tile2Net Inspector</vt:lpstr>
      <vt:lpstr>Introduction &amp; Motivation</vt:lpstr>
      <vt:lpstr>Introduction &amp; Motivation (cont.)</vt:lpstr>
      <vt:lpstr>Pipeline / Backend Logic</vt:lpstr>
      <vt:lpstr>Pipeline / Backend Logic (cont.)</vt:lpstr>
      <vt:lpstr>Metrics Explained</vt:lpstr>
      <vt:lpstr>Metrics Explained (cont.)</vt:lpstr>
      <vt:lpstr>Metrics Explained (cont.)</vt:lpstr>
      <vt:lpstr>Metrics Explained (cont.)</vt:lpstr>
      <vt:lpstr>Metrics Explained (cont.)</vt:lpstr>
      <vt:lpstr>How Networks and Topology Are Computed</vt:lpstr>
      <vt:lpstr>How the Tool Looks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Reference</vt:lpstr>
      <vt:lpstr>Thank you for listening!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Zehao Liu</dc:creator>
  <cp:lastModifiedBy>Zehao Liu</cp:lastModifiedBy>
  <cp:revision>10</cp:revision>
  <dcterms:created xsi:type="dcterms:W3CDTF">2025-11-30T15:33:03Z</dcterms:created>
  <dcterms:modified xsi:type="dcterms:W3CDTF">2025-12-08T19:15:33Z</dcterms:modified>
</cp:coreProperties>
</file>

<file path=docProps/thumbnail.jpeg>
</file>